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de12808f9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 name="Google Shape;57;gde12808f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31c15482e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e31c15482e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31c15482e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e31c15482e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e12808f9a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de12808f9a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e12808f9a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 name="Google Shape;63;gde12808f9a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e12808f9a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 name="Google Shape;73;gde12808f9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e12808f9a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de12808f9a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31c15482e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e31c15482e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31c15482e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e31c15482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31c15482e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e31c15482e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31c15482e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e31c15482e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31c15482e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e31c15482e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0" name="Shape 50"/>
        <p:cNvGrpSpPr/>
        <p:nvPr/>
      </p:nvGrpSpPr>
      <p:grpSpPr>
        <a:xfrm>
          <a:off x="0" y="0"/>
          <a:ext cx="0" cy="0"/>
          <a:chOff x="0" y="0"/>
          <a:chExt cx="0" cy="0"/>
        </a:xfrm>
      </p:grpSpPr>
      <p:sp>
        <p:nvSpPr>
          <p:cNvPr id="51" name="Google Shape;51;p13"/>
          <p:cNvSpPr/>
          <p:nvPr>
            <p:ph idx="2" type="pic"/>
          </p:nvPr>
        </p:nvSpPr>
        <p:spPr>
          <a:xfrm>
            <a:off x="0" y="0"/>
            <a:ext cx="9144000" cy="5143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bg>
      <p:bgPr>
        <a:solidFill>
          <a:schemeClr val="accent4"/>
        </a:solidFill>
      </p:bgPr>
    </p:bg>
    <p:spTree>
      <p:nvGrpSpPr>
        <p:cNvPr id="52" name="Shape 52"/>
        <p:cNvGrpSpPr/>
        <p:nvPr/>
      </p:nvGrpSpPr>
      <p:grpSpPr>
        <a:xfrm>
          <a:off x="0" y="0"/>
          <a:ext cx="0" cy="0"/>
          <a:chOff x="0" y="0"/>
          <a:chExt cx="0" cy="0"/>
        </a:xfrm>
      </p:grpSpPr>
      <p:sp>
        <p:nvSpPr>
          <p:cNvPr id="53" name="Google Shape;53;p14"/>
          <p:cNvSpPr/>
          <p:nvPr>
            <p:ph idx="2" type="pic"/>
          </p:nvPr>
        </p:nvSpPr>
        <p:spPr>
          <a:xfrm>
            <a:off x="0" y="929640"/>
            <a:ext cx="9144000" cy="32919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54"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gif"/><Relationship Id="rId4" Type="http://schemas.openxmlformats.org/officeDocument/2006/relationships/image" Target="../media/image12.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2.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6"/>
          <p:cNvPicPr preferRelativeResize="0"/>
          <p:nvPr/>
        </p:nvPicPr>
        <p:blipFill rotWithShape="1">
          <a:blip r:embed="rId3">
            <a:alphaModFix/>
          </a:blip>
          <a:srcRect b="0" l="0" r="0" t="0"/>
          <a:stretch/>
        </p:blipFill>
        <p:spPr>
          <a:xfrm>
            <a:off x="2186249" y="1956910"/>
            <a:ext cx="4771502" cy="1229682"/>
          </a:xfrm>
          <a:prstGeom prst="rect">
            <a:avLst/>
          </a:prstGeom>
          <a:noFill/>
          <a:ln>
            <a:noFill/>
          </a:ln>
        </p:spPr>
      </p:pic>
      <p:pic>
        <p:nvPicPr>
          <p:cNvPr id="60" name="Google Shape;60;p16"/>
          <p:cNvPicPr preferRelativeResize="0"/>
          <p:nvPr/>
        </p:nvPicPr>
        <p:blipFill>
          <a:blip r:embed="rId4">
            <a:alphaModFix/>
          </a:blip>
          <a:stretch>
            <a:fillRect/>
          </a:stretch>
        </p:blipFill>
        <p:spPr>
          <a:xfrm>
            <a:off x="0" y="0"/>
            <a:ext cx="9144000" cy="51434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 name="Shape 142"/>
        <p:cNvGrpSpPr/>
        <p:nvPr/>
      </p:nvGrpSpPr>
      <p:grpSpPr>
        <a:xfrm>
          <a:off x="0" y="0"/>
          <a:ext cx="0" cy="0"/>
          <a:chOff x="0" y="0"/>
          <a:chExt cx="0" cy="0"/>
        </a:xfrm>
      </p:grpSpPr>
      <p:pic>
        <p:nvPicPr>
          <p:cNvPr id="143" name="Google Shape;143;p25"/>
          <p:cNvPicPr preferRelativeResize="0"/>
          <p:nvPr/>
        </p:nvPicPr>
        <p:blipFill rotWithShape="1">
          <a:blip r:embed="rId3">
            <a:alphaModFix/>
          </a:blip>
          <a:srcRect b="10730" l="0" r="9090" t="0"/>
          <a:stretch/>
        </p:blipFill>
        <p:spPr>
          <a:xfrm>
            <a:off x="0" y="0"/>
            <a:ext cx="9144000" cy="5128826"/>
          </a:xfrm>
          <a:prstGeom prst="rect">
            <a:avLst/>
          </a:prstGeom>
          <a:noFill/>
          <a:ln>
            <a:noFill/>
          </a:ln>
        </p:spPr>
      </p:pic>
      <p:sp>
        <p:nvSpPr>
          <p:cNvPr id="144" name="Google Shape;144;p25"/>
          <p:cNvSpPr txBox="1"/>
          <p:nvPr/>
        </p:nvSpPr>
        <p:spPr>
          <a:xfrm>
            <a:off x="2190750" y="575975"/>
            <a:ext cx="5899500" cy="540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400"/>
              <a:buFont typeface="Arial"/>
              <a:buNone/>
            </a:pPr>
            <a:r>
              <a:rPr b="1" lang="uk" sz="2700">
                <a:solidFill>
                  <a:schemeClr val="dk1"/>
                </a:solidFill>
                <a:highlight>
                  <a:srgbClr val="F1C232"/>
                </a:highlight>
                <a:latin typeface="Roboto"/>
                <a:ea typeface="Roboto"/>
                <a:cs typeface="Roboto"/>
                <a:sym typeface="Roboto"/>
              </a:rPr>
              <a:t>ПОСЛІДОВНІСТЬ ДІЙ</a:t>
            </a:r>
            <a:endParaRPr b="1" sz="2700">
              <a:highlight>
                <a:srgbClr val="F1C232"/>
              </a:highlight>
              <a:latin typeface="Roboto"/>
              <a:ea typeface="Roboto"/>
              <a:cs typeface="Roboto"/>
              <a:sym typeface="Roboto"/>
            </a:endParaRPr>
          </a:p>
        </p:txBody>
      </p:sp>
      <p:pic>
        <p:nvPicPr>
          <p:cNvPr id="145" name="Google Shape;145;p25"/>
          <p:cNvPicPr preferRelativeResize="0"/>
          <p:nvPr/>
        </p:nvPicPr>
        <p:blipFill rotWithShape="1">
          <a:blip r:embed="rId4">
            <a:alphaModFix/>
          </a:blip>
          <a:srcRect b="0" l="0" r="0" t="0"/>
          <a:stretch/>
        </p:blipFill>
        <p:spPr>
          <a:xfrm>
            <a:off x="355650" y="184538"/>
            <a:ext cx="1062602" cy="273844"/>
          </a:xfrm>
          <a:prstGeom prst="rect">
            <a:avLst/>
          </a:prstGeom>
          <a:noFill/>
          <a:ln>
            <a:noFill/>
          </a:ln>
        </p:spPr>
      </p:pic>
      <p:sp>
        <p:nvSpPr>
          <p:cNvPr id="146" name="Google Shape;146;p25"/>
          <p:cNvSpPr txBox="1"/>
          <p:nvPr/>
        </p:nvSpPr>
        <p:spPr>
          <a:xfrm>
            <a:off x="628650" y="1116575"/>
            <a:ext cx="8010600" cy="3287700"/>
          </a:xfrm>
          <a:prstGeom prst="rect">
            <a:avLst/>
          </a:prstGeom>
          <a:noFill/>
          <a:ln>
            <a:noFill/>
          </a:ln>
        </p:spPr>
        <p:txBody>
          <a:bodyPr anchorCtr="0" anchor="t" bIns="68575" lIns="68575" spcFirstLastPara="1" rIns="68575" wrap="square" tIns="68575">
            <a:noAutofit/>
          </a:bodyPr>
          <a:lstStyle/>
          <a:p>
            <a:pPr indent="0" lvl="0" marL="0" marR="0" rtl="0" algn="ctr">
              <a:lnSpc>
                <a:spcPct val="112000"/>
              </a:lnSpc>
              <a:spcBef>
                <a:spcPts val="0"/>
              </a:spcBef>
              <a:spcAft>
                <a:spcPts val="0"/>
              </a:spcAft>
              <a:buNone/>
            </a:pPr>
            <a:r>
              <a:rPr b="1" lang="uk" sz="2600">
                <a:solidFill>
                  <a:srgbClr val="F1C232"/>
                </a:solidFill>
                <a:highlight>
                  <a:srgbClr val="000000"/>
                </a:highlight>
              </a:rPr>
              <a:t>3</a:t>
            </a:r>
            <a:r>
              <a:rPr b="1" lang="uk" sz="2600">
                <a:solidFill>
                  <a:srgbClr val="F1C232"/>
                </a:solidFill>
                <a:highlight>
                  <a:srgbClr val="000000"/>
                </a:highlight>
              </a:rPr>
              <a:t> КРОК: ПОТРЕБА</a:t>
            </a:r>
            <a:endParaRPr b="1" sz="2600">
              <a:solidFill>
                <a:srgbClr val="F1C232"/>
              </a:solidFill>
              <a:highlight>
                <a:srgbClr val="000000"/>
              </a:highlight>
            </a:endParaRPr>
          </a:p>
          <a:p>
            <a:pPr indent="0" lvl="0" marL="0" marR="0" rtl="0" algn="ctr">
              <a:lnSpc>
                <a:spcPct val="112000"/>
              </a:lnSpc>
              <a:spcBef>
                <a:spcPts val="0"/>
              </a:spcBef>
              <a:spcAft>
                <a:spcPts val="0"/>
              </a:spcAft>
              <a:buNone/>
            </a:pPr>
            <a:r>
              <a:rPr b="1" lang="uk" sz="1800">
                <a:solidFill>
                  <a:schemeClr val="dk1"/>
                </a:solidFill>
              </a:rPr>
              <a:t>Сформулювати потребу без оцінки, суджень і думок. Потреба пояснює, на чому грунтуються почуття, і чому подальша прохання для вас важлива. У відповідь на критику люди обороняються і відповідають тим же. Наприклад, коли кажуть: «Ти щовечора затримуєшся допізна. Любиш свою роботу більше мене! », Вона каже, що її потреба в близькості не задоволена, але чоловік почує критику. Несвідомо почне захищатися і відповість пасивної агресією: «Я працюю по 12 годин, щоб заробити на нашу наступний відпустку. Ти не цінуєш мою працю! » Усередині агресії ховається потреба у визнанні.</a:t>
            </a:r>
            <a:endParaRPr b="1"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 name="Shape 150"/>
        <p:cNvGrpSpPr/>
        <p:nvPr/>
      </p:nvGrpSpPr>
      <p:grpSpPr>
        <a:xfrm>
          <a:off x="0" y="0"/>
          <a:ext cx="0" cy="0"/>
          <a:chOff x="0" y="0"/>
          <a:chExt cx="0" cy="0"/>
        </a:xfrm>
      </p:grpSpPr>
      <p:pic>
        <p:nvPicPr>
          <p:cNvPr id="151" name="Google Shape;151;p26"/>
          <p:cNvPicPr preferRelativeResize="0"/>
          <p:nvPr/>
        </p:nvPicPr>
        <p:blipFill rotWithShape="1">
          <a:blip r:embed="rId3">
            <a:alphaModFix/>
          </a:blip>
          <a:srcRect b="10730" l="0" r="9090" t="0"/>
          <a:stretch/>
        </p:blipFill>
        <p:spPr>
          <a:xfrm>
            <a:off x="0" y="0"/>
            <a:ext cx="9144000" cy="5128826"/>
          </a:xfrm>
          <a:prstGeom prst="rect">
            <a:avLst/>
          </a:prstGeom>
          <a:noFill/>
          <a:ln>
            <a:noFill/>
          </a:ln>
        </p:spPr>
      </p:pic>
      <p:sp>
        <p:nvSpPr>
          <p:cNvPr id="152" name="Google Shape;152;p26"/>
          <p:cNvSpPr txBox="1"/>
          <p:nvPr/>
        </p:nvSpPr>
        <p:spPr>
          <a:xfrm>
            <a:off x="2190750" y="575975"/>
            <a:ext cx="5899500" cy="540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400"/>
              <a:buFont typeface="Arial"/>
              <a:buNone/>
            </a:pPr>
            <a:r>
              <a:rPr b="1" lang="uk" sz="2700">
                <a:solidFill>
                  <a:schemeClr val="dk1"/>
                </a:solidFill>
                <a:highlight>
                  <a:srgbClr val="F1C232"/>
                </a:highlight>
                <a:latin typeface="Roboto"/>
                <a:ea typeface="Roboto"/>
                <a:cs typeface="Roboto"/>
                <a:sym typeface="Roboto"/>
              </a:rPr>
              <a:t>ПОСЛІДОВНІСТЬ ДІЙ</a:t>
            </a:r>
            <a:endParaRPr b="1" sz="2700">
              <a:highlight>
                <a:srgbClr val="F1C232"/>
              </a:highlight>
              <a:latin typeface="Roboto"/>
              <a:ea typeface="Roboto"/>
              <a:cs typeface="Roboto"/>
              <a:sym typeface="Roboto"/>
            </a:endParaRPr>
          </a:p>
        </p:txBody>
      </p:sp>
      <p:pic>
        <p:nvPicPr>
          <p:cNvPr id="153" name="Google Shape;153;p26"/>
          <p:cNvPicPr preferRelativeResize="0"/>
          <p:nvPr/>
        </p:nvPicPr>
        <p:blipFill rotWithShape="1">
          <a:blip r:embed="rId4">
            <a:alphaModFix/>
          </a:blip>
          <a:srcRect b="0" l="0" r="0" t="0"/>
          <a:stretch/>
        </p:blipFill>
        <p:spPr>
          <a:xfrm>
            <a:off x="355650" y="184538"/>
            <a:ext cx="1062602" cy="273844"/>
          </a:xfrm>
          <a:prstGeom prst="rect">
            <a:avLst/>
          </a:prstGeom>
          <a:noFill/>
          <a:ln>
            <a:noFill/>
          </a:ln>
        </p:spPr>
      </p:pic>
      <p:sp>
        <p:nvSpPr>
          <p:cNvPr id="154" name="Google Shape;154;p26"/>
          <p:cNvSpPr txBox="1"/>
          <p:nvPr/>
        </p:nvSpPr>
        <p:spPr>
          <a:xfrm>
            <a:off x="628650" y="1116575"/>
            <a:ext cx="8010600" cy="3287700"/>
          </a:xfrm>
          <a:prstGeom prst="rect">
            <a:avLst/>
          </a:prstGeom>
          <a:noFill/>
          <a:ln>
            <a:noFill/>
          </a:ln>
        </p:spPr>
        <p:txBody>
          <a:bodyPr anchorCtr="0" anchor="t" bIns="68575" lIns="68575" spcFirstLastPara="1" rIns="68575" wrap="square" tIns="68575">
            <a:noAutofit/>
          </a:bodyPr>
          <a:lstStyle/>
          <a:p>
            <a:pPr indent="0" lvl="0" marL="0" marR="0" rtl="0" algn="ctr">
              <a:lnSpc>
                <a:spcPct val="112000"/>
              </a:lnSpc>
              <a:spcBef>
                <a:spcPts val="0"/>
              </a:spcBef>
              <a:spcAft>
                <a:spcPts val="0"/>
              </a:spcAft>
              <a:buNone/>
            </a:pPr>
            <a:r>
              <a:rPr b="1" lang="uk" sz="2600">
                <a:solidFill>
                  <a:srgbClr val="F1C232"/>
                </a:solidFill>
                <a:highlight>
                  <a:srgbClr val="000000"/>
                </a:highlight>
              </a:rPr>
              <a:t>4</a:t>
            </a:r>
            <a:r>
              <a:rPr b="1" lang="uk" sz="2600">
                <a:solidFill>
                  <a:srgbClr val="F1C232"/>
                </a:solidFill>
                <a:highlight>
                  <a:srgbClr val="000000"/>
                </a:highlight>
              </a:rPr>
              <a:t> КРОК: ПРОХАННЯ</a:t>
            </a:r>
            <a:endParaRPr b="1" sz="2600">
              <a:solidFill>
                <a:srgbClr val="F1C232"/>
              </a:solidFill>
              <a:highlight>
                <a:srgbClr val="000000"/>
              </a:highlight>
            </a:endParaRPr>
          </a:p>
          <a:p>
            <a:pPr indent="0" lvl="0" marL="0" marR="0" rtl="0" algn="ctr">
              <a:lnSpc>
                <a:spcPct val="112000"/>
              </a:lnSpc>
              <a:spcBef>
                <a:spcPts val="0"/>
              </a:spcBef>
              <a:spcAft>
                <a:spcPts val="0"/>
              </a:spcAft>
              <a:buNone/>
            </a:pPr>
            <a:r>
              <a:rPr b="1" lang="uk" sz="1800">
                <a:solidFill>
                  <a:schemeClr val="dk1"/>
                </a:solidFill>
              </a:rPr>
              <a:t>Четвертий компонент ненасильницького спілкування - прохання - що ви хочете отримати від інших людей, щоб поліпшити своє життя. Потрібно конкретно і чітко попросити людини задовольнити вашу потребу. Наприклад, замість «Давай побачимося на днях» призначити чітку дату зустрічі «Давай побачимося у вівторок о 20:00».</a:t>
            </a:r>
            <a:endParaRPr b="1"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pic>
        <p:nvPicPr>
          <p:cNvPr descr="Action Bronson GIF | Gfycat" id="159" name="Google Shape;159;p27"/>
          <p:cNvPicPr preferRelativeResize="0"/>
          <p:nvPr/>
        </p:nvPicPr>
        <p:blipFill>
          <a:blip r:embed="rId3">
            <a:alphaModFix/>
          </a:blip>
          <a:stretch>
            <a:fillRect/>
          </a:stretch>
        </p:blipFill>
        <p:spPr>
          <a:xfrm>
            <a:off x="0" y="298275"/>
            <a:ext cx="9144000" cy="4837875"/>
          </a:xfrm>
          <a:prstGeom prst="rect">
            <a:avLst/>
          </a:prstGeom>
          <a:noFill/>
          <a:ln>
            <a:noFill/>
          </a:ln>
        </p:spPr>
      </p:pic>
      <p:pic>
        <p:nvPicPr>
          <p:cNvPr id="160" name="Google Shape;160;p27"/>
          <p:cNvPicPr preferRelativeResize="0"/>
          <p:nvPr/>
        </p:nvPicPr>
        <p:blipFill rotWithShape="1">
          <a:blip r:embed="rId4">
            <a:alphaModFix/>
          </a:blip>
          <a:srcRect b="10730" l="0" r="9090" t="0"/>
          <a:stretch/>
        </p:blipFill>
        <p:spPr>
          <a:xfrm>
            <a:off x="0" y="7325"/>
            <a:ext cx="9144000" cy="5128826"/>
          </a:xfrm>
          <a:prstGeom prst="rect">
            <a:avLst/>
          </a:prstGeom>
          <a:noFill/>
          <a:ln>
            <a:noFill/>
          </a:ln>
        </p:spPr>
      </p:pic>
      <p:sp>
        <p:nvSpPr>
          <p:cNvPr id="161" name="Google Shape;161;p27"/>
          <p:cNvSpPr txBox="1"/>
          <p:nvPr/>
        </p:nvSpPr>
        <p:spPr>
          <a:xfrm>
            <a:off x="2665525" y="502300"/>
            <a:ext cx="5837100" cy="696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400"/>
              <a:buFont typeface="Arial"/>
              <a:buNone/>
            </a:pPr>
            <a:r>
              <a:rPr b="1" lang="uk" sz="3600">
                <a:solidFill>
                  <a:schemeClr val="dk1"/>
                </a:solidFill>
                <a:highlight>
                  <a:srgbClr val="F1C232"/>
                </a:highlight>
                <a:latin typeface="Roboto"/>
                <a:ea typeface="Roboto"/>
                <a:cs typeface="Roboto"/>
                <a:sym typeface="Roboto"/>
              </a:rPr>
              <a:t>ПРАКТИКА!</a:t>
            </a:r>
            <a:endParaRPr b="1" sz="3000">
              <a:latin typeface="Roboto"/>
              <a:ea typeface="Roboto"/>
              <a:cs typeface="Roboto"/>
              <a:sym typeface="Roboto"/>
            </a:endParaRPr>
          </a:p>
        </p:txBody>
      </p:sp>
      <p:pic>
        <p:nvPicPr>
          <p:cNvPr id="162" name="Google Shape;162;p27"/>
          <p:cNvPicPr preferRelativeResize="0"/>
          <p:nvPr/>
        </p:nvPicPr>
        <p:blipFill rotWithShape="1">
          <a:blip r:embed="rId5">
            <a:alphaModFix/>
          </a:blip>
          <a:srcRect b="0" l="0" r="0" t="0"/>
          <a:stretch/>
        </p:blipFill>
        <p:spPr>
          <a:xfrm>
            <a:off x="355650" y="184538"/>
            <a:ext cx="1062602" cy="2738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7"/>
          <p:cNvPicPr preferRelativeResize="0"/>
          <p:nvPr/>
        </p:nvPicPr>
        <p:blipFill rotWithShape="1">
          <a:blip r:embed="rId3">
            <a:alphaModFix/>
          </a:blip>
          <a:srcRect b="43408" l="0" r="0" t="2586"/>
          <a:stretch/>
        </p:blipFill>
        <p:spPr>
          <a:xfrm>
            <a:off x="0" y="925763"/>
            <a:ext cx="9144006" cy="3291975"/>
          </a:xfrm>
          <a:prstGeom prst="rect">
            <a:avLst/>
          </a:prstGeom>
          <a:noFill/>
          <a:ln>
            <a:noFill/>
          </a:ln>
        </p:spPr>
      </p:pic>
      <p:sp>
        <p:nvSpPr>
          <p:cNvPr id="66" name="Google Shape;66;p17"/>
          <p:cNvSpPr/>
          <p:nvPr/>
        </p:nvSpPr>
        <p:spPr>
          <a:xfrm>
            <a:off x="563333" y="1468013"/>
            <a:ext cx="7628700" cy="2207400"/>
          </a:xfrm>
          <a:prstGeom prst="rect">
            <a:avLst/>
          </a:prstGeom>
          <a:solidFill>
            <a:schemeClr val="lt1">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7" name="Google Shape;67;p17"/>
          <p:cNvSpPr/>
          <p:nvPr/>
        </p:nvSpPr>
        <p:spPr>
          <a:xfrm>
            <a:off x="1013445" y="1634490"/>
            <a:ext cx="6728400" cy="18744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8" name="Google Shape;68;p17"/>
          <p:cNvSpPr txBox="1"/>
          <p:nvPr/>
        </p:nvSpPr>
        <p:spPr>
          <a:xfrm>
            <a:off x="1185425" y="2361525"/>
            <a:ext cx="6382500" cy="4308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rgbClr val="A5A5A5"/>
              </a:buClr>
              <a:buSzPts val="3000"/>
              <a:buFont typeface="Arial"/>
              <a:buNone/>
            </a:pPr>
            <a:r>
              <a:rPr lang="uk" sz="3000">
                <a:solidFill>
                  <a:schemeClr val="dk1"/>
                </a:solidFill>
                <a:latin typeface="Fira Sans"/>
                <a:ea typeface="Fira Sans"/>
                <a:cs typeface="Fira Sans"/>
                <a:sym typeface="Fira Sans"/>
              </a:rPr>
              <a:t>Модуль 7: </a:t>
            </a:r>
            <a:r>
              <a:rPr lang="uk" sz="2800">
                <a:solidFill>
                  <a:schemeClr val="dk1"/>
                </a:solidFill>
                <a:latin typeface="Fira Sans"/>
                <a:ea typeface="Fira Sans"/>
                <a:cs typeface="Fira Sans"/>
                <a:sym typeface="Fira Sans"/>
              </a:rPr>
              <a:t>ЕКСТРЕМАЛЬНІ СИТУАЦІЇ</a:t>
            </a:r>
            <a:endParaRPr b="0" i="0" sz="2800" u="none" cap="none" strike="noStrike">
              <a:solidFill>
                <a:srgbClr val="000000"/>
              </a:solidFill>
              <a:latin typeface="Fira Sans"/>
              <a:ea typeface="Fira Sans"/>
              <a:cs typeface="Fira Sans"/>
              <a:sym typeface="Fira Sans"/>
            </a:endParaRPr>
          </a:p>
        </p:txBody>
      </p:sp>
      <p:sp>
        <p:nvSpPr>
          <p:cNvPr id="69" name="Google Shape;69;p17"/>
          <p:cNvSpPr txBox="1"/>
          <p:nvPr/>
        </p:nvSpPr>
        <p:spPr>
          <a:xfrm>
            <a:off x="1587250" y="2914875"/>
            <a:ext cx="5659200" cy="2565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Clr>
                <a:schemeClr val="dk1"/>
              </a:buClr>
              <a:buSzPts val="1100"/>
              <a:buFont typeface="Arial"/>
              <a:buNone/>
            </a:pPr>
            <a:r>
              <a:rPr lang="uk" sz="2100">
                <a:solidFill>
                  <a:schemeClr val="dk1"/>
                </a:solidFill>
              </a:rPr>
              <a:t>Ненасильницьке спілкування</a:t>
            </a:r>
            <a:endParaRPr sz="1600">
              <a:latin typeface="Roboto"/>
              <a:ea typeface="Roboto"/>
              <a:cs typeface="Roboto"/>
              <a:sym typeface="Roboto"/>
            </a:endParaRPr>
          </a:p>
        </p:txBody>
      </p:sp>
      <p:pic>
        <p:nvPicPr>
          <p:cNvPr id="70" name="Google Shape;70;p17"/>
          <p:cNvPicPr preferRelativeResize="0"/>
          <p:nvPr/>
        </p:nvPicPr>
        <p:blipFill rotWithShape="1">
          <a:blip r:embed="rId4">
            <a:alphaModFix/>
          </a:blip>
          <a:srcRect b="0" l="0" r="0" t="0"/>
          <a:stretch/>
        </p:blipFill>
        <p:spPr>
          <a:xfrm>
            <a:off x="3846345" y="1857785"/>
            <a:ext cx="1062602" cy="2738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 name="Shape 74"/>
        <p:cNvGrpSpPr/>
        <p:nvPr/>
      </p:nvGrpSpPr>
      <p:grpSpPr>
        <a:xfrm>
          <a:off x="0" y="0"/>
          <a:ext cx="0" cy="0"/>
          <a:chOff x="0" y="0"/>
          <a:chExt cx="0" cy="0"/>
        </a:xfrm>
      </p:grpSpPr>
      <p:pic>
        <p:nvPicPr>
          <p:cNvPr id="75" name="Google Shape;75;p18"/>
          <p:cNvPicPr preferRelativeResize="0"/>
          <p:nvPr/>
        </p:nvPicPr>
        <p:blipFill rotWithShape="1">
          <a:blip r:embed="rId3">
            <a:alphaModFix/>
          </a:blip>
          <a:srcRect b="10730" l="0" r="9090" t="0"/>
          <a:stretch/>
        </p:blipFill>
        <p:spPr>
          <a:xfrm>
            <a:off x="0" y="0"/>
            <a:ext cx="9144000" cy="5128826"/>
          </a:xfrm>
          <a:prstGeom prst="rect">
            <a:avLst/>
          </a:prstGeom>
          <a:noFill/>
          <a:ln>
            <a:noFill/>
          </a:ln>
        </p:spPr>
      </p:pic>
      <p:sp>
        <p:nvSpPr>
          <p:cNvPr id="76" name="Google Shape;76;p18"/>
          <p:cNvSpPr txBox="1"/>
          <p:nvPr/>
        </p:nvSpPr>
        <p:spPr>
          <a:xfrm>
            <a:off x="1172025" y="575975"/>
            <a:ext cx="6918300" cy="540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400"/>
              <a:buFont typeface="Arial"/>
              <a:buNone/>
            </a:pPr>
            <a:r>
              <a:rPr b="1" lang="uk" sz="2700">
                <a:solidFill>
                  <a:schemeClr val="dk1"/>
                </a:solidFill>
                <a:highlight>
                  <a:srgbClr val="F1C232"/>
                </a:highlight>
                <a:latin typeface="Roboto"/>
                <a:ea typeface="Roboto"/>
                <a:cs typeface="Roboto"/>
                <a:sym typeface="Roboto"/>
              </a:rPr>
              <a:t>“СТАЛОСЬ ЖАХЛИВЕ НЕПОРОЗУМІННЯ”</a:t>
            </a:r>
            <a:endParaRPr b="1" sz="2700">
              <a:highlight>
                <a:srgbClr val="F1C232"/>
              </a:highlight>
              <a:latin typeface="Roboto"/>
              <a:ea typeface="Roboto"/>
              <a:cs typeface="Roboto"/>
              <a:sym typeface="Roboto"/>
            </a:endParaRPr>
          </a:p>
        </p:txBody>
      </p:sp>
      <p:pic>
        <p:nvPicPr>
          <p:cNvPr id="77" name="Google Shape;77;p18"/>
          <p:cNvPicPr preferRelativeResize="0"/>
          <p:nvPr/>
        </p:nvPicPr>
        <p:blipFill rotWithShape="1">
          <a:blip r:embed="rId4">
            <a:alphaModFix/>
          </a:blip>
          <a:srcRect b="0" l="0" r="0" t="0"/>
          <a:stretch/>
        </p:blipFill>
        <p:spPr>
          <a:xfrm>
            <a:off x="355650" y="184538"/>
            <a:ext cx="1062602" cy="273844"/>
          </a:xfrm>
          <a:prstGeom prst="rect">
            <a:avLst/>
          </a:prstGeom>
          <a:noFill/>
          <a:ln>
            <a:noFill/>
          </a:ln>
        </p:spPr>
      </p:pic>
      <p:sp>
        <p:nvSpPr>
          <p:cNvPr id="78" name="Google Shape;78;p18"/>
          <p:cNvSpPr txBox="1"/>
          <p:nvPr/>
        </p:nvSpPr>
        <p:spPr>
          <a:xfrm>
            <a:off x="5020725" y="2022575"/>
            <a:ext cx="3987000" cy="2048100"/>
          </a:xfrm>
          <a:prstGeom prst="rect">
            <a:avLst/>
          </a:prstGeom>
          <a:noFill/>
          <a:ln>
            <a:noFill/>
          </a:ln>
        </p:spPr>
        <p:txBody>
          <a:bodyPr anchorCtr="0" anchor="t" bIns="68575" lIns="68575" spcFirstLastPara="1" rIns="68575" wrap="square" tIns="68575">
            <a:noAutofit/>
          </a:bodyPr>
          <a:lstStyle/>
          <a:p>
            <a:pPr indent="0" lvl="0" marL="0" marR="0" rtl="0" algn="ctr">
              <a:lnSpc>
                <a:spcPct val="112000"/>
              </a:lnSpc>
              <a:spcBef>
                <a:spcPts val="0"/>
              </a:spcBef>
              <a:spcAft>
                <a:spcPts val="0"/>
              </a:spcAft>
              <a:buNone/>
            </a:pPr>
            <a:r>
              <a:rPr b="1" lang="uk" sz="2600">
                <a:solidFill>
                  <a:schemeClr val="dk1"/>
                </a:solidFill>
                <a:highlight>
                  <a:srgbClr val="FFFFFF"/>
                </a:highlight>
              </a:rPr>
              <a:t>БАГАТО КОНФЛІКТІВ СТАЄТЬСЯ ЧЕРЕЗ ТЕ, ЩО ЛЮДИ БАНАЛЬНО НЕ ПОРОЗУМІЛИСЯ</a:t>
            </a:r>
            <a:endParaRPr b="1" sz="2600">
              <a:solidFill>
                <a:schemeClr val="dk1"/>
              </a:solidFill>
              <a:highlight>
                <a:srgbClr val="FFFFFF"/>
              </a:highlight>
            </a:endParaRPr>
          </a:p>
        </p:txBody>
      </p:sp>
      <p:pic>
        <p:nvPicPr>
          <p:cNvPr descr="Недопонимание гифки, анимированные GIF изображения недопонимание - скачать  гиф картинки на GIFER" id="79" name="Google Shape;79;p18"/>
          <p:cNvPicPr preferRelativeResize="0"/>
          <p:nvPr/>
        </p:nvPicPr>
        <p:blipFill rotWithShape="1">
          <a:blip r:embed="rId5">
            <a:alphaModFix/>
          </a:blip>
          <a:srcRect b="0" l="19625" r="14162" t="0"/>
          <a:stretch/>
        </p:blipFill>
        <p:spPr>
          <a:xfrm>
            <a:off x="147325" y="1234163"/>
            <a:ext cx="4170275" cy="3542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grpSp>
        <p:nvGrpSpPr>
          <p:cNvPr id="84" name="Google Shape;84;p19"/>
          <p:cNvGrpSpPr/>
          <p:nvPr/>
        </p:nvGrpSpPr>
        <p:grpSpPr>
          <a:xfrm>
            <a:off x="0" y="1754742"/>
            <a:ext cx="9144000" cy="3373903"/>
            <a:chOff x="0" y="1754775"/>
            <a:chExt cx="9144000" cy="3674475"/>
          </a:xfrm>
        </p:grpSpPr>
        <p:pic>
          <p:nvPicPr>
            <p:cNvPr id="85" name="Google Shape;85;p19"/>
            <p:cNvPicPr preferRelativeResize="0"/>
            <p:nvPr/>
          </p:nvPicPr>
          <p:blipFill rotWithShape="1">
            <a:blip r:embed="rId3">
              <a:alphaModFix/>
            </a:blip>
            <a:srcRect b="39408" l="0" r="0" t="0"/>
            <a:stretch/>
          </p:blipFill>
          <p:spPr>
            <a:xfrm>
              <a:off x="0" y="1754783"/>
              <a:ext cx="1800867" cy="3586760"/>
            </a:xfrm>
            <a:prstGeom prst="rect">
              <a:avLst/>
            </a:prstGeom>
            <a:noFill/>
            <a:ln>
              <a:noFill/>
            </a:ln>
          </p:spPr>
        </p:pic>
        <p:pic>
          <p:nvPicPr>
            <p:cNvPr id="86" name="Google Shape;86;p19"/>
            <p:cNvPicPr preferRelativeResize="0"/>
            <p:nvPr/>
          </p:nvPicPr>
          <p:blipFill rotWithShape="1">
            <a:blip r:embed="rId3">
              <a:alphaModFix/>
            </a:blip>
            <a:srcRect b="0" l="0" r="0" t="57592"/>
            <a:stretch/>
          </p:blipFill>
          <p:spPr>
            <a:xfrm>
              <a:off x="1800867" y="1754784"/>
              <a:ext cx="1800867" cy="2510397"/>
            </a:xfrm>
            <a:prstGeom prst="rect">
              <a:avLst/>
            </a:prstGeom>
            <a:noFill/>
            <a:ln>
              <a:noFill/>
            </a:ln>
          </p:spPr>
        </p:pic>
        <p:pic>
          <p:nvPicPr>
            <p:cNvPr id="87" name="Google Shape;87;p19"/>
            <p:cNvPicPr preferRelativeResize="0"/>
            <p:nvPr/>
          </p:nvPicPr>
          <p:blipFill rotWithShape="1">
            <a:blip r:embed="rId4">
              <a:alphaModFix/>
            </a:blip>
            <a:srcRect b="53598" l="0" r="0" t="0"/>
            <a:stretch/>
          </p:blipFill>
          <p:spPr>
            <a:xfrm>
              <a:off x="1800867" y="4265188"/>
              <a:ext cx="1800867" cy="1164062"/>
            </a:xfrm>
            <a:prstGeom prst="rect">
              <a:avLst/>
            </a:prstGeom>
            <a:noFill/>
            <a:ln>
              <a:noFill/>
            </a:ln>
          </p:spPr>
        </p:pic>
        <p:pic>
          <p:nvPicPr>
            <p:cNvPr id="88" name="Google Shape;88;p19"/>
            <p:cNvPicPr preferRelativeResize="0"/>
            <p:nvPr/>
          </p:nvPicPr>
          <p:blipFill rotWithShape="1">
            <a:blip r:embed="rId5">
              <a:alphaModFix/>
            </a:blip>
            <a:srcRect b="37926" l="0" r="0" t="0"/>
            <a:stretch/>
          </p:blipFill>
          <p:spPr>
            <a:xfrm>
              <a:off x="3601735" y="1754783"/>
              <a:ext cx="1870699" cy="3674463"/>
            </a:xfrm>
            <a:prstGeom prst="rect">
              <a:avLst/>
            </a:prstGeom>
            <a:noFill/>
            <a:ln>
              <a:noFill/>
            </a:ln>
          </p:spPr>
        </p:pic>
        <p:pic>
          <p:nvPicPr>
            <p:cNvPr id="89" name="Google Shape;89;p19"/>
            <p:cNvPicPr preferRelativeResize="0"/>
            <p:nvPr/>
          </p:nvPicPr>
          <p:blipFill>
            <a:blip r:embed="rId6">
              <a:alphaModFix/>
            </a:blip>
            <a:stretch>
              <a:fillRect/>
            </a:stretch>
          </p:blipFill>
          <p:spPr>
            <a:xfrm>
              <a:off x="5472433" y="1754775"/>
              <a:ext cx="1870698" cy="2295360"/>
            </a:xfrm>
            <a:prstGeom prst="rect">
              <a:avLst/>
            </a:prstGeom>
            <a:noFill/>
            <a:ln>
              <a:noFill/>
            </a:ln>
          </p:spPr>
        </p:pic>
        <p:pic>
          <p:nvPicPr>
            <p:cNvPr id="90" name="Google Shape;90;p19"/>
            <p:cNvPicPr preferRelativeResize="0"/>
            <p:nvPr/>
          </p:nvPicPr>
          <p:blipFill rotWithShape="1">
            <a:blip r:embed="rId7">
              <a:alphaModFix/>
            </a:blip>
            <a:srcRect b="60957" l="0" r="0" t="0"/>
            <a:stretch/>
          </p:blipFill>
          <p:spPr>
            <a:xfrm>
              <a:off x="5472433" y="4050133"/>
              <a:ext cx="1800868" cy="1379109"/>
            </a:xfrm>
            <a:prstGeom prst="rect">
              <a:avLst/>
            </a:prstGeom>
            <a:noFill/>
            <a:ln>
              <a:noFill/>
            </a:ln>
          </p:spPr>
        </p:pic>
        <p:pic>
          <p:nvPicPr>
            <p:cNvPr id="91" name="Google Shape;91;p19"/>
            <p:cNvPicPr preferRelativeResize="0"/>
            <p:nvPr/>
          </p:nvPicPr>
          <p:blipFill>
            <a:blip r:embed="rId7">
              <a:alphaModFix/>
            </a:blip>
            <a:stretch>
              <a:fillRect/>
            </a:stretch>
          </p:blipFill>
          <p:spPr>
            <a:xfrm>
              <a:off x="7343133" y="1754782"/>
              <a:ext cx="1800868" cy="3532267"/>
            </a:xfrm>
            <a:prstGeom prst="rect">
              <a:avLst/>
            </a:prstGeom>
            <a:noFill/>
            <a:ln>
              <a:noFill/>
            </a:ln>
          </p:spPr>
        </p:pic>
      </p:grpSp>
      <p:pic>
        <p:nvPicPr>
          <p:cNvPr id="92" name="Google Shape;92;p19"/>
          <p:cNvPicPr preferRelativeResize="0"/>
          <p:nvPr/>
        </p:nvPicPr>
        <p:blipFill rotWithShape="1">
          <a:blip r:embed="rId8">
            <a:alphaModFix/>
          </a:blip>
          <a:srcRect b="10730" l="0" r="9090" t="0"/>
          <a:stretch/>
        </p:blipFill>
        <p:spPr>
          <a:xfrm>
            <a:off x="0" y="0"/>
            <a:ext cx="9144000" cy="5128826"/>
          </a:xfrm>
          <a:prstGeom prst="rect">
            <a:avLst/>
          </a:prstGeom>
          <a:noFill/>
          <a:ln>
            <a:noFill/>
          </a:ln>
        </p:spPr>
      </p:pic>
      <p:sp>
        <p:nvSpPr>
          <p:cNvPr id="93" name="Google Shape;93;p19"/>
          <p:cNvSpPr txBox="1"/>
          <p:nvPr/>
        </p:nvSpPr>
        <p:spPr>
          <a:xfrm>
            <a:off x="1172025" y="549175"/>
            <a:ext cx="6918300" cy="540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400"/>
              <a:buFont typeface="Arial"/>
              <a:buNone/>
            </a:pPr>
            <a:r>
              <a:rPr b="1" lang="uk" sz="3500">
                <a:solidFill>
                  <a:schemeClr val="dk1"/>
                </a:solidFill>
                <a:highlight>
                  <a:srgbClr val="F1C232"/>
                </a:highlight>
                <a:latin typeface="Roboto"/>
                <a:ea typeface="Roboto"/>
                <a:cs typeface="Roboto"/>
                <a:sym typeface="Roboto"/>
              </a:rPr>
              <a:t>Я ВІДЧУВАЮ...</a:t>
            </a:r>
            <a:endParaRPr b="1" sz="3500">
              <a:highlight>
                <a:srgbClr val="F1C232"/>
              </a:highlight>
              <a:latin typeface="Roboto"/>
              <a:ea typeface="Roboto"/>
              <a:cs typeface="Roboto"/>
              <a:sym typeface="Roboto"/>
            </a:endParaRPr>
          </a:p>
        </p:txBody>
      </p:sp>
      <p:pic>
        <p:nvPicPr>
          <p:cNvPr id="94" name="Google Shape;94;p19"/>
          <p:cNvPicPr preferRelativeResize="0"/>
          <p:nvPr/>
        </p:nvPicPr>
        <p:blipFill rotWithShape="1">
          <a:blip r:embed="rId9">
            <a:alphaModFix/>
          </a:blip>
          <a:srcRect b="0" l="0" r="0" t="0"/>
          <a:stretch/>
        </p:blipFill>
        <p:spPr>
          <a:xfrm>
            <a:off x="355650" y="184538"/>
            <a:ext cx="1062602" cy="273844"/>
          </a:xfrm>
          <a:prstGeom prst="rect">
            <a:avLst/>
          </a:prstGeom>
          <a:noFill/>
          <a:ln>
            <a:noFill/>
          </a:ln>
        </p:spPr>
      </p:pic>
      <p:sp>
        <p:nvSpPr>
          <p:cNvPr id="95" name="Google Shape;95;p19"/>
          <p:cNvSpPr txBox="1"/>
          <p:nvPr/>
        </p:nvSpPr>
        <p:spPr>
          <a:xfrm>
            <a:off x="221000" y="1265775"/>
            <a:ext cx="8719800" cy="489000"/>
          </a:xfrm>
          <a:prstGeom prst="rect">
            <a:avLst/>
          </a:prstGeom>
          <a:noFill/>
          <a:ln>
            <a:noFill/>
          </a:ln>
        </p:spPr>
        <p:txBody>
          <a:bodyPr anchorCtr="0" anchor="t" bIns="68575" lIns="68575" spcFirstLastPara="1" rIns="68575" wrap="square" tIns="68575">
            <a:noAutofit/>
          </a:bodyPr>
          <a:lstStyle/>
          <a:p>
            <a:pPr indent="0" lvl="0" marL="0" marR="0" rtl="0" algn="ctr">
              <a:lnSpc>
                <a:spcPct val="112000"/>
              </a:lnSpc>
              <a:spcBef>
                <a:spcPts val="0"/>
              </a:spcBef>
              <a:spcAft>
                <a:spcPts val="0"/>
              </a:spcAft>
              <a:buNone/>
            </a:pPr>
            <a:r>
              <a:rPr b="1" lang="uk" sz="1000">
                <a:solidFill>
                  <a:schemeClr val="dk1"/>
                </a:solidFill>
                <a:highlight>
                  <a:srgbClr val="FFFFFF"/>
                </a:highlight>
              </a:rPr>
              <a:t>МИ З ВАМИ МОЖЕМО ВІДЧУВАТИ ВСЯКЕ))</a:t>
            </a:r>
            <a:endParaRPr b="1" sz="1000">
              <a:solidFill>
                <a:schemeClr val="dk1"/>
              </a:solidFill>
              <a:highlight>
                <a:srgbClr val="FFFFFF"/>
              </a:highlight>
            </a:endParaRPr>
          </a:p>
          <a:p>
            <a:pPr indent="0" lvl="0" marL="0" marR="0" rtl="0" algn="ctr">
              <a:lnSpc>
                <a:spcPct val="112000"/>
              </a:lnSpc>
              <a:spcBef>
                <a:spcPts val="0"/>
              </a:spcBef>
              <a:spcAft>
                <a:spcPts val="0"/>
              </a:spcAft>
              <a:buNone/>
            </a:pPr>
            <a:r>
              <a:rPr b="1" lang="uk" sz="1000">
                <a:solidFill>
                  <a:schemeClr val="dk1"/>
                </a:solidFill>
                <a:highlight>
                  <a:srgbClr val="FFFFFF"/>
                </a:highlight>
              </a:rPr>
              <a:t>ОСЬ КОРОТЕНЬКИЙ СПИСОК</a:t>
            </a:r>
            <a:endParaRPr b="1" sz="1000">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3">
            <a:alphaModFix/>
          </a:blip>
          <a:srcRect b="10730" l="0" r="9090" t="0"/>
          <a:stretch/>
        </p:blipFill>
        <p:spPr>
          <a:xfrm>
            <a:off x="0" y="0"/>
            <a:ext cx="9144000" cy="5128826"/>
          </a:xfrm>
          <a:prstGeom prst="rect">
            <a:avLst/>
          </a:prstGeom>
          <a:noFill/>
          <a:ln>
            <a:noFill/>
          </a:ln>
        </p:spPr>
      </p:pic>
      <p:sp>
        <p:nvSpPr>
          <p:cNvPr id="101" name="Google Shape;101;p20"/>
          <p:cNvSpPr txBox="1"/>
          <p:nvPr/>
        </p:nvSpPr>
        <p:spPr>
          <a:xfrm>
            <a:off x="2238375" y="575975"/>
            <a:ext cx="5852100" cy="540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400"/>
              <a:buFont typeface="Arial"/>
              <a:buNone/>
            </a:pPr>
            <a:r>
              <a:rPr b="1" lang="uk" sz="2700">
                <a:solidFill>
                  <a:schemeClr val="dk1"/>
                </a:solidFill>
                <a:highlight>
                  <a:srgbClr val="F1C232"/>
                </a:highlight>
                <a:latin typeface="Roboto"/>
                <a:ea typeface="Roboto"/>
                <a:cs typeface="Roboto"/>
                <a:sym typeface="Roboto"/>
              </a:rPr>
              <a:t>ЗА НИМИ НЕ ВСТЕЖИШ</a:t>
            </a:r>
            <a:endParaRPr b="1" sz="2700">
              <a:highlight>
                <a:srgbClr val="F1C232"/>
              </a:highlight>
              <a:latin typeface="Roboto"/>
              <a:ea typeface="Roboto"/>
              <a:cs typeface="Roboto"/>
              <a:sym typeface="Roboto"/>
            </a:endParaRPr>
          </a:p>
        </p:txBody>
      </p:sp>
      <p:pic>
        <p:nvPicPr>
          <p:cNvPr id="102" name="Google Shape;102;p20"/>
          <p:cNvPicPr preferRelativeResize="0"/>
          <p:nvPr/>
        </p:nvPicPr>
        <p:blipFill rotWithShape="1">
          <a:blip r:embed="rId4">
            <a:alphaModFix/>
          </a:blip>
          <a:srcRect b="0" l="0" r="0" t="0"/>
          <a:stretch/>
        </p:blipFill>
        <p:spPr>
          <a:xfrm>
            <a:off x="355650" y="184538"/>
            <a:ext cx="1062602" cy="273844"/>
          </a:xfrm>
          <a:prstGeom prst="rect">
            <a:avLst/>
          </a:prstGeom>
          <a:noFill/>
          <a:ln>
            <a:noFill/>
          </a:ln>
        </p:spPr>
      </p:pic>
      <p:sp>
        <p:nvSpPr>
          <p:cNvPr id="103" name="Google Shape;103;p20"/>
          <p:cNvSpPr txBox="1"/>
          <p:nvPr/>
        </p:nvSpPr>
        <p:spPr>
          <a:xfrm>
            <a:off x="5020725" y="1234175"/>
            <a:ext cx="3987000" cy="2836500"/>
          </a:xfrm>
          <a:prstGeom prst="rect">
            <a:avLst/>
          </a:prstGeom>
          <a:noFill/>
          <a:ln>
            <a:noFill/>
          </a:ln>
        </p:spPr>
        <p:txBody>
          <a:bodyPr anchorCtr="0" anchor="t" bIns="68575" lIns="68575" spcFirstLastPara="1" rIns="68575" wrap="square" tIns="68575">
            <a:noAutofit/>
          </a:bodyPr>
          <a:lstStyle/>
          <a:p>
            <a:pPr indent="0" lvl="0" marL="0" marR="0" rtl="0" algn="ctr">
              <a:lnSpc>
                <a:spcPct val="112000"/>
              </a:lnSpc>
              <a:spcBef>
                <a:spcPts val="0"/>
              </a:spcBef>
              <a:spcAft>
                <a:spcPts val="0"/>
              </a:spcAft>
              <a:buNone/>
            </a:pPr>
            <a:r>
              <a:rPr b="1" lang="uk" sz="2600">
                <a:solidFill>
                  <a:schemeClr val="dk1"/>
                </a:solidFill>
                <a:highlight>
                  <a:srgbClr val="FFFFFF"/>
                </a:highlight>
              </a:rPr>
              <a:t>НАШІ ПОЧУТТЯ ПОСТІЙНО МІНЯЮТЬСЯ І НЕ ВСІМ ЗРОЗУМІЛО КУДИ. ТУТ І МОЖЕ НАРОДИТИСЯ КОНФЛІКТ</a:t>
            </a:r>
            <a:endParaRPr b="1" sz="2600">
              <a:solidFill>
                <a:schemeClr val="dk1"/>
              </a:solidFill>
              <a:highlight>
                <a:srgbClr val="FFFFFF"/>
              </a:highlight>
            </a:endParaRPr>
          </a:p>
        </p:txBody>
      </p:sp>
      <p:pic>
        <p:nvPicPr>
          <p:cNvPr descr="Гифка — «Смех и слезы»" id="104" name="Google Shape;104;p20"/>
          <p:cNvPicPr preferRelativeResize="0"/>
          <p:nvPr/>
        </p:nvPicPr>
        <p:blipFill>
          <a:blip r:embed="rId5">
            <a:alphaModFix/>
          </a:blip>
          <a:stretch>
            <a:fillRect/>
          </a:stretch>
        </p:blipFill>
        <p:spPr>
          <a:xfrm>
            <a:off x="57150" y="1562100"/>
            <a:ext cx="4863252" cy="272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 name="Shape 108"/>
        <p:cNvGrpSpPr/>
        <p:nvPr/>
      </p:nvGrpSpPr>
      <p:grpSpPr>
        <a:xfrm>
          <a:off x="0" y="0"/>
          <a:ext cx="0" cy="0"/>
          <a:chOff x="0" y="0"/>
          <a:chExt cx="0" cy="0"/>
        </a:xfrm>
      </p:grpSpPr>
      <p:pic>
        <p:nvPicPr>
          <p:cNvPr descr="Искусство ненасильственного общения" id="109" name="Google Shape;109;p21"/>
          <p:cNvPicPr preferRelativeResize="0"/>
          <p:nvPr/>
        </p:nvPicPr>
        <p:blipFill>
          <a:blip r:embed="rId3">
            <a:alphaModFix/>
          </a:blip>
          <a:stretch>
            <a:fillRect/>
          </a:stretch>
        </p:blipFill>
        <p:spPr>
          <a:xfrm>
            <a:off x="0" y="1162047"/>
            <a:ext cx="5637350" cy="3974125"/>
          </a:xfrm>
          <a:prstGeom prst="rect">
            <a:avLst/>
          </a:prstGeom>
          <a:noFill/>
          <a:ln>
            <a:noFill/>
          </a:ln>
        </p:spPr>
      </p:pic>
      <p:pic>
        <p:nvPicPr>
          <p:cNvPr id="110" name="Google Shape;110;p21"/>
          <p:cNvPicPr preferRelativeResize="0"/>
          <p:nvPr/>
        </p:nvPicPr>
        <p:blipFill rotWithShape="1">
          <a:blip r:embed="rId4">
            <a:alphaModFix/>
          </a:blip>
          <a:srcRect b="10730" l="0" r="9090" t="0"/>
          <a:stretch/>
        </p:blipFill>
        <p:spPr>
          <a:xfrm>
            <a:off x="0" y="0"/>
            <a:ext cx="9144000" cy="5128826"/>
          </a:xfrm>
          <a:prstGeom prst="rect">
            <a:avLst/>
          </a:prstGeom>
          <a:noFill/>
          <a:ln>
            <a:noFill/>
          </a:ln>
        </p:spPr>
      </p:pic>
      <p:sp>
        <p:nvSpPr>
          <p:cNvPr id="111" name="Google Shape;111;p21"/>
          <p:cNvSpPr txBox="1"/>
          <p:nvPr/>
        </p:nvSpPr>
        <p:spPr>
          <a:xfrm>
            <a:off x="1172025" y="575975"/>
            <a:ext cx="6918300" cy="540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400"/>
              <a:buFont typeface="Arial"/>
              <a:buNone/>
            </a:pPr>
            <a:r>
              <a:rPr b="1" lang="uk" sz="2700">
                <a:solidFill>
                  <a:schemeClr val="dk1"/>
                </a:solidFill>
                <a:highlight>
                  <a:srgbClr val="F1C232"/>
                </a:highlight>
                <a:latin typeface="Roboto"/>
                <a:ea typeface="Roboto"/>
                <a:cs typeface="Roboto"/>
                <a:sym typeface="Roboto"/>
              </a:rPr>
              <a:t>НЕНАСИЛЬНИЦЬКЕ СПІЛКУВАННЯ</a:t>
            </a:r>
            <a:endParaRPr b="1" sz="2700">
              <a:highlight>
                <a:srgbClr val="F1C232"/>
              </a:highlight>
              <a:latin typeface="Roboto"/>
              <a:ea typeface="Roboto"/>
              <a:cs typeface="Roboto"/>
              <a:sym typeface="Roboto"/>
            </a:endParaRPr>
          </a:p>
        </p:txBody>
      </p:sp>
      <p:pic>
        <p:nvPicPr>
          <p:cNvPr id="112" name="Google Shape;112;p21"/>
          <p:cNvPicPr preferRelativeResize="0"/>
          <p:nvPr/>
        </p:nvPicPr>
        <p:blipFill rotWithShape="1">
          <a:blip r:embed="rId5">
            <a:alphaModFix/>
          </a:blip>
          <a:srcRect b="0" l="0" r="0" t="0"/>
          <a:stretch/>
        </p:blipFill>
        <p:spPr>
          <a:xfrm>
            <a:off x="355650" y="184538"/>
            <a:ext cx="1062602" cy="273844"/>
          </a:xfrm>
          <a:prstGeom prst="rect">
            <a:avLst/>
          </a:prstGeom>
          <a:noFill/>
          <a:ln>
            <a:noFill/>
          </a:ln>
        </p:spPr>
      </p:pic>
      <p:sp>
        <p:nvSpPr>
          <p:cNvPr id="113" name="Google Shape;113;p21"/>
          <p:cNvSpPr txBox="1"/>
          <p:nvPr/>
        </p:nvSpPr>
        <p:spPr>
          <a:xfrm>
            <a:off x="5335050" y="1781175"/>
            <a:ext cx="3987000" cy="2622900"/>
          </a:xfrm>
          <a:prstGeom prst="rect">
            <a:avLst/>
          </a:prstGeom>
          <a:noFill/>
          <a:ln>
            <a:noFill/>
          </a:ln>
        </p:spPr>
        <p:txBody>
          <a:bodyPr anchorCtr="0" anchor="t" bIns="68575" lIns="68575" spcFirstLastPara="1" rIns="68575" wrap="square" tIns="68575">
            <a:noAutofit/>
          </a:bodyPr>
          <a:lstStyle/>
          <a:p>
            <a:pPr indent="0" lvl="0" marL="0" marR="0" rtl="0" algn="ctr">
              <a:lnSpc>
                <a:spcPct val="112000"/>
              </a:lnSpc>
              <a:spcBef>
                <a:spcPts val="0"/>
              </a:spcBef>
              <a:spcAft>
                <a:spcPts val="0"/>
              </a:spcAft>
              <a:buNone/>
            </a:pPr>
            <a:r>
              <a:rPr b="1" lang="uk" sz="2600">
                <a:solidFill>
                  <a:srgbClr val="F1C232"/>
                </a:solidFill>
                <a:highlight>
                  <a:srgbClr val="000000"/>
                </a:highlight>
              </a:rPr>
              <a:t>Спосіб зрозуміло доносити до людини інформацію і домагатися свого. </a:t>
            </a:r>
            <a:endParaRPr b="1" sz="2600">
              <a:solidFill>
                <a:srgbClr val="F1C232"/>
              </a:solidFill>
              <a:highlight>
                <a:srgbClr val="0000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b="10730" l="0" r="9090" t="0"/>
          <a:stretch/>
        </p:blipFill>
        <p:spPr>
          <a:xfrm>
            <a:off x="0" y="0"/>
            <a:ext cx="9144000" cy="5128826"/>
          </a:xfrm>
          <a:prstGeom prst="rect">
            <a:avLst/>
          </a:prstGeom>
          <a:noFill/>
          <a:ln>
            <a:noFill/>
          </a:ln>
        </p:spPr>
      </p:pic>
      <p:sp>
        <p:nvSpPr>
          <p:cNvPr id="119" name="Google Shape;119;p22"/>
          <p:cNvSpPr txBox="1"/>
          <p:nvPr/>
        </p:nvSpPr>
        <p:spPr>
          <a:xfrm>
            <a:off x="2695575" y="575975"/>
            <a:ext cx="5394600" cy="540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400"/>
              <a:buFont typeface="Arial"/>
              <a:buNone/>
            </a:pPr>
            <a:r>
              <a:rPr b="1" lang="uk" sz="2700">
                <a:solidFill>
                  <a:schemeClr val="dk1"/>
                </a:solidFill>
                <a:highlight>
                  <a:srgbClr val="F1C232"/>
                </a:highlight>
                <a:latin typeface="Roboto"/>
                <a:ea typeface="Roboto"/>
                <a:cs typeface="Roboto"/>
                <a:sym typeface="Roboto"/>
              </a:rPr>
              <a:t>НАПРИКЛАД</a:t>
            </a:r>
            <a:endParaRPr b="1" sz="2700">
              <a:highlight>
                <a:srgbClr val="F1C232"/>
              </a:highlight>
              <a:latin typeface="Roboto"/>
              <a:ea typeface="Roboto"/>
              <a:cs typeface="Roboto"/>
              <a:sym typeface="Roboto"/>
            </a:endParaRPr>
          </a:p>
        </p:txBody>
      </p:sp>
      <p:pic>
        <p:nvPicPr>
          <p:cNvPr id="120" name="Google Shape;120;p22"/>
          <p:cNvPicPr preferRelativeResize="0"/>
          <p:nvPr/>
        </p:nvPicPr>
        <p:blipFill rotWithShape="1">
          <a:blip r:embed="rId4">
            <a:alphaModFix/>
          </a:blip>
          <a:srcRect b="0" l="0" r="0" t="0"/>
          <a:stretch/>
        </p:blipFill>
        <p:spPr>
          <a:xfrm>
            <a:off x="355650" y="184538"/>
            <a:ext cx="1062602" cy="273844"/>
          </a:xfrm>
          <a:prstGeom prst="rect">
            <a:avLst/>
          </a:prstGeom>
          <a:noFill/>
          <a:ln>
            <a:noFill/>
          </a:ln>
        </p:spPr>
      </p:pic>
      <p:sp>
        <p:nvSpPr>
          <p:cNvPr id="121" name="Google Shape;121;p22"/>
          <p:cNvSpPr txBox="1"/>
          <p:nvPr/>
        </p:nvSpPr>
        <p:spPr>
          <a:xfrm>
            <a:off x="4467150" y="1314450"/>
            <a:ext cx="4677000" cy="3753000"/>
          </a:xfrm>
          <a:prstGeom prst="rect">
            <a:avLst/>
          </a:prstGeom>
          <a:noFill/>
          <a:ln>
            <a:noFill/>
          </a:ln>
        </p:spPr>
        <p:txBody>
          <a:bodyPr anchorCtr="0" anchor="t" bIns="68575" lIns="68575" spcFirstLastPara="1" rIns="68575" wrap="square" tIns="68575">
            <a:noAutofit/>
          </a:bodyPr>
          <a:lstStyle/>
          <a:p>
            <a:pPr indent="0" lvl="0" marL="0" marR="0" rtl="0" algn="ctr">
              <a:lnSpc>
                <a:spcPct val="112000"/>
              </a:lnSpc>
              <a:spcBef>
                <a:spcPts val="0"/>
              </a:spcBef>
              <a:spcAft>
                <a:spcPts val="0"/>
              </a:spcAft>
              <a:buNone/>
            </a:pPr>
            <a:r>
              <a:rPr b="1" lang="uk" sz="2600">
                <a:solidFill>
                  <a:schemeClr val="lt1"/>
                </a:solidFill>
                <a:highlight>
                  <a:srgbClr val="F1C232"/>
                </a:highlight>
              </a:rPr>
              <a:t>GREAT</a:t>
            </a:r>
            <a:endParaRPr b="1" sz="2600">
              <a:solidFill>
                <a:schemeClr val="lt1"/>
              </a:solidFill>
              <a:highlight>
                <a:srgbClr val="F1C232"/>
              </a:highlight>
            </a:endParaRPr>
          </a:p>
          <a:p>
            <a:pPr indent="0" lvl="0" marL="0" marR="0" rtl="0" algn="ctr">
              <a:lnSpc>
                <a:spcPct val="112000"/>
              </a:lnSpc>
              <a:spcBef>
                <a:spcPts val="0"/>
              </a:spcBef>
              <a:spcAft>
                <a:spcPts val="0"/>
              </a:spcAft>
              <a:buNone/>
            </a:pPr>
            <a:r>
              <a:rPr b="1" lang="uk" sz="2000">
                <a:solidFill>
                  <a:schemeClr val="lt1"/>
                </a:solidFill>
                <a:highlight>
                  <a:srgbClr val="F1C232"/>
                </a:highlight>
              </a:rPr>
              <a:t>Зараз перша година ночі, і я чую музику з вашої квартири. Я злюся через те, що не можу заснути. Мені потрібно виспатися, адже завтра я презентую новий проект клієнту. Будь ласка, зробіть музику тихіше, щоб її не було чутно</a:t>
            </a:r>
            <a:r>
              <a:rPr b="1" lang="uk" sz="2000">
                <a:solidFill>
                  <a:schemeClr val="lt1"/>
                </a:solidFill>
                <a:highlight>
                  <a:srgbClr val="F1C232"/>
                </a:highlight>
              </a:rPr>
              <a:t> </a:t>
            </a:r>
            <a:endParaRPr b="1" sz="2000">
              <a:solidFill>
                <a:schemeClr val="lt1"/>
              </a:solidFill>
              <a:highlight>
                <a:srgbClr val="F1C232"/>
              </a:highlight>
            </a:endParaRPr>
          </a:p>
        </p:txBody>
      </p:sp>
      <p:sp>
        <p:nvSpPr>
          <p:cNvPr id="122" name="Google Shape;122;p22"/>
          <p:cNvSpPr txBox="1"/>
          <p:nvPr/>
        </p:nvSpPr>
        <p:spPr>
          <a:xfrm>
            <a:off x="0" y="1314450"/>
            <a:ext cx="4467300" cy="3814500"/>
          </a:xfrm>
          <a:prstGeom prst="rect">
            <a:avLst/>
          </a:prstGeom>
          <a:noFill/>
          <a:ln>
            <a:noFill/>
          </a:ln>
        </p:spPr>
        <p:txBody>
          <a:bodyPr anchorCtr="0" anchor="t" bIns="68575" lIns="68575" spcFirstLastPara="1" rIns="68575" wrap="square" tIns="68575">
            <a:noAutofit/>
          </a:bodyPr>
          <a:lstStyle/>
          <a:p>
            <a:pPr indent="0" lvl="0" marL="0" marR="0" rtl="0" algn="ctr">
              <a:lnSpc>
                <a:spcPct val="112000"/>
              </a:lnSpc>
              <a:spcBef>
                <a:spcPts val="0"/>
              </a:spcBef>
              <a:spcAft>
                <a:spcPts val="0"/>
              </a:spcAft>
              <a:buNone/>
            </a:pPr>
            <a:r>
              <a:rPr b="1" lang="uk" sz="2600">
                <a:solidFill>
                  <a:srgbClr val="F1C232"/>
                </a:solidFill>
                <a:highlight>
                  <a:srgbClr val="000000"/>
                </a:highlight>
              </a:rPr>
              <a:t>BAD</a:t>
            </a:r>
            <a:endParaRPr b="1" sz="2600">
              <a:solidFill>
                <a:srgbClr val="F1C232"/>
              </a:solidFill>
              <a:highlight>
                <a:srgbClr val="000000"/>
              </a:highlight>
            </a:endParaRPr>
          </a:p>
          <a:p>
            <a:pPr indent="0" lvl="0" marL="0" marR="0" rtl="0" algn="ctr">
              <a:lnSpc>
                <a:spcPct val="112000"/>
              </a:lnSpc>
              <a:spcBef>
                <a:spcPts val="0"/>
              </a:spcBef>
              <a:spcAft>
                <a:spcPts val="0"/>
              </a:spcAft>
              <a:buNone/>
            </a:pPr>
            <a:r>
              <a:rPr b="1" lang="uk" sz="2600">
                <a:solidFill>
                  <a:srgbClr val="F1C232"/>
                </a:solidFill>
                <a:highlight>
                  <a:schemeClr val="dk1"/>
                </a:highlight>
              </a:rPr>
              <a:t>Нормальні люди в такий час музику не слухають!</a:t>
            </a:r>
            <a:endParaRPr b="1" sz="2600">
              <a:solidFill>
                <a:srgbClr val="F1C232"/>
              </a:solidFill>
              <a:highlight>
                <a:schemeClr val="dk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 name="Shape 126"/>
        <p:cNvGrpSpPr/>
        <p:nvPr/>
      </p:nvGrpSpPr>
      <p:grpSpPr>
        <a:xfrm>
          <a:off x="0" y="0"/>
          <a:ext cx="0" cy="0"/>
          <a:chOff x="0" y="0"/>
          <a:chExt cx="0" cy="0"/>
        </a:xfrm>
      </p:grpSpPr>
      <p:pic>
        <p:nvPicPr>
          <p:cNvPr id="127" name="Google Shape;127;p23"/>
          <p:cNvPicPr preferRelativeResize="0"/>
          <p:nvPr/>
        </p:nvPicPr>
        <p:blipFill rotWithShape="1">
          <a:blip r:embed="rId3">
            <a:alphaModFix/>
          </a:blip>
          <a:srcRect b="10730" l="0" r="9090" t="0"/>
          <a:stretch/>
        </p:blipFill>
        <p:spPr>
          <a:xfrm>
            <a:off x="0" y="0"/>
            <a:ext cx="9144000" cy="5128826"/>
          </a:xfrm>
          <a:prstGeom prst="rect">
            <a:avLst/>
          </a:prstGeom>
          <a:noFill/>
          <a:ln>
            <a:noFill/>
          </a:ln>
        </p:spPr>
      </p:pic>
      <p:sp>
        <p:nvSpPr>
          <p:cNvPr id="128" name="Google Shape;128;p23"/>
          <p:cNvSpPr txBox="1"/>
          <p:nvPr/>
        </p:nvSpPr>
        <p:spPr>
          <a:xfrm>
            <a:off x="2190750" y="575975"/>
            <a:ext cx="5899500" cy="540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400"/>
              <a:buFont typeface="Arial"/>
              <a:buNone/>
            </a:pPr>
            <a:r>
              <a:rPr b="1" lang="uk" sz="2700">
                <a:solidFill>
                  <a:schemeClr val="dk1"/>
                </a:solidFill>
                <a:highlight>
                  <a:srgbClr val="F1C232"/>
                </a:highlight>
                <a:latin typeface="Roboto"/>
                <a:ea typeface="Roboto"/>
                <a:cs typeface="Roboto"/>
                <a:sym typeface="Roboto"/>
              </a:rPr>
              <a:t>ПОСЛІДОВНІСТЬ ДІЙ</a:t>
            </a:r>
            <a:endParaRPr b="1" sz="2700">
              <a:highlight>
                <a:srgbClr val="F1C232"/>
              </a:highlight>
              <a:latin typeface="Roboto"/>
              <a:ea typeface="Roboto"/>
              <a:cs typeface="Roboto"/>
              <a:sym typeface="Roboto"/>
            </a:endParaRPr>
          </a:p>
        </p:txBody>
      </p:sp>
      <p:pic>
        <p:nvPicPr>
          <p:cNvPr id="129" name="Google Shape;129;p23"/>
          <p:cNvPicPr preferRelativeResize="0"/>
          <p:nvPr/>
        </p:nvPicPr>
        <p:blipFill rotWithShape="1">
          <a:blip r:embed="rId4">
            <a:alphaModFix/>
          </a:blip>
          <a:srcRect b="0" l="0" r="0" t="0"/>
          <a:stretch/>
        </p:blipFill>
        <p:spPr>
          <a:xfrm>
            <a:off x="355650" y="184538"/>
            <a:ext cx="1062602" cy="273844"/>
          </a:xfrm>
          <a:prstGeom prst="rect">
            <a:avLst/>
          </a:prstGeom>
          <a:noFill/>
          <a:ln>
            <a:noFill/>
          </a:ln>
        </p:spPr>
      </p:pic>
      <p:sp>
        <p:nvSpPr>
          <p:cNvPr id="130" name="Google Shape;130;p23"/>
          <p:cNvSpPr txBox="1"/>
          <p:nvPr/>
        </p:nvSpPr>
        <p:spPr>
          <a:xfrm>
            <a:off x="628650" y="1116575"/>
            <a:ext cx="8010600" cy="3287700"/>
          </a:xfrm>
          <a:prstGeom prst="rect">
            <a:avLst/>
          </a:prstGeom>
          <a:noFill/>
          <a:ln>
            <a:noFill/>
          </a:ln>
        </p:spPr>
        <p:txBody>
          <a:bodyPr anchorCtr="0" anchor="t" bIns="68575" lIns="68575" spcFirstLastPara="1" rIns="68575" wrap="square" tIns="68575">
            <a:noAutofit/>
          </a:bodyPr>
          <a:lstStyle/>
          <a:p>
            <a:pPr indent="0" lvl="0" marL="0" marR="0" rtl="0" algn="ctr">
              <a:lnSpc>
                <a:spcPct val="112000"/>
              </a:lnSpc>
              <a:spcBef>
                <a:spcPts val="0"/>
              </a:spcBef>
              <a:spcAft>
                <a:spcPts val="0"/>
              </a:spcAft>
              <a:buNone/>
            </a:pPr>
            <a:r>
              <a:rPr b="1" lang="uk" sz="2600">
                <a:solidFill>
                  <a:srgbClr val="F1C232"/>
                </a:solidFill>
                <a:highlight>
                  <a:srgbClr val="000000"/>
                </a:highlight>
              </a:rPr>
              <a:t>1 КРОК: СПОСТЕРЕЖЕННЯ</a:t>
            </a:r>
            <a:endParaRPr b="1" sz="2600">
              <a:solidFill>
                <a:srgbClr val="F1C232"/>
              </a:solidFill>
              <a:highlight>
                <a:srgbClr val="000000"/>
              </a:highlight>
            </a:endParaRPr>
          </a:p>
          <a:p>
            <a:pPr indent="0" lvl="0" marL="0" marR="0" rtl="0" algn="ctr">
              <a:lnSpc>
                <a:spcPct val="112000"/>
              </a:lnSpc>
              <a:spcBef>
                <a:spcPts val="0"/>
              </a:spcBef>
              <a:spcAft>
                <a:spcPts val="0"/>
              </a:spcAft>
              <a:buNone/>
            </a:pPr>
            <a:r>
              <a:rPr b="1" lang="uk" sz="2100">
                <a:solidFill>
                  <a:schemeClr val="dk1"/>
                </a:solidFill>
              </a:rPr>
              <a:t>Поясніть співрозмовнику, що сталося і як ви це бачите. Назвіть конкретні факти без оцінки, ярликів і засудження. Якщо їх не розділити, людина почує критику і сприймати інформацію далі не стане. У спілкуванні з'явиться стіна нерозуміння.</a:t>
            </a:r>
            <a:r>
              <a:rPr b="1" lang="uk" sz="1600">
                <a:solidFill>
                  <a:schemeClr val="dk1"/>
                </a:solidFill>
              </a:rPr>
              <a:t> </a:t>
            </a:r>
            <a:endParaRPr b="1"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pic>
        <p:nvPicPr>
          <p:cNvPr id="135" name="Google Shape;135;p24"/>
          <p:cNvPicPr preferRelativeResize="0"/>
          <p:nvPr/>
        </p:nvPicPr>
        <p:blipFill rotWithShape="1">
          <a:blip r:embed="rId3">
            <a:alphaModFix/>
          </a:blip>
          <a:srcRect b="10730" l="0" r="9090" t="0"/>
          <a:stretch/>
        </p:blipFill>
        <p:spPr>
          <a:xfrm>
            <a:off x="0" y="0"/>
            <a:ext cx="9144000" cy="5128826"/>
          </a:xfrm>
          <a:prstGeom prst="rect">
            <a:avLst/>
          </a:prstGeom>
          <a:noFill/>
          <a:ln>
            <a:noFill/>
          </a:ln>
        </p:spPr>
      </p:pic>
      <p:sp>
        <p:nvSpPr>
          <p:cNvPr id="136" name="Google Shape;136;p24"/>
          <p:cNvSpPr txBox="1"/>
          <p:nvPr/>
        </p:nvSpPr>
        <p:spPr>
          <a:xfrm>
            <a:off x="2190750" y="575975"/>
            <a:ext cx="5899500" cy="5406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400"/>
              <a:buFont typeface="Arial"/>
              <a:buNone/>
            </a:pPr>
            <a:r>
              <a:rPr b="1" lang="uk" sz="2700">
                <a:solidFill>
                  <a:schemeClr val="dk1"/>
                </a:solidFill>
                <a:highlight>
                  <a:srgbClr val="F1C232"/>
                </a:highlight>
                <a:latin typeface="Roboto"/>
                <a:ea typeface="Roboto"/>
                <a:cs typeface="Roboto"/>
                <a:sym typeface="Roboto"/>
              </a:rPr>
              <a:t>ПОСЛІДОВНІСТЬ ДІЙ</a:t>
            </a:r>
            <a:endParaRPr b="1" sz="2700">
              <a:highlight>
                <a:srgbClr val="F1C232"/>
              </a:highlight>
              <a:latin typeface="Roboto"/>
              <a:ea typeface="Roboto"/>
              <a:cs typeface="Roboto"/>
              <a:sym typeface="Roboto"/>
            </a:endParaRPr>
          </a:p>
        </p:txBody>
      </p:sp>
      <p:pic>
        <p:nvPicPr>
          <p:cNvPr id="137" name="Google Shape;137;p24"/>
          <p:cNvPicPr preferRelativeResize="0"/>
          <p:nvPr/>
        </p:nvPicPr>
        <p:blipFill rotWithShape="1">
          <a:blip r:embed="rId4">
            <a:alphaModFix/>
          </a:blip>
          <a:srcRect b="0" l="0" r="0" t="0"/>
          <a:stretch/>
        </p:blipFill>
        <p:spPr>
          <a:xfrm>
            <a:off x="355650" y="184538"/>
            <a:ext cx="1062602" cy="273844"/>
          </a:xfrm>
          <a:prstGeom prst="rect">
            <a:avLst/>
          </a:prstGeom>
          <a:noFill/>
          <a:ln>
            <a:noFill/>
          </a:ln>
        </p:spPr>
      </p:pic>
      <p:sp>
        <p:nvSpPr>
          <p:cNvPr id="138" name="Google Shape;138;p24"/>
          <p:cNvSpPr txBox="1"/>
          <p:nvPr/>
        </p:nvSpPr>
        <p:spPr>
          <a:xfrm>
            <a:off x="628650" y="1116575"/>
            <a:ext cx="8010600" cy="3287700"/>
          </a:xfrm>
          <a:prstGeom prst="rect">
            <a:avLst/>
          </a:prstGeom>
          <a:noFill/>
          <a:ln>
            <a:noFill/>
          </a:ln>
        </p:spPr>
        <p:txBody>
          <a:bodyPr anchorCtr="0" anchor="t" bIns="68575" lIns="68575" spcFirstLastPara="1" rIns="68575" wrap="square" tIns="68575">
            <a:noAutofit/>
          </a:bodyPr>
          <a:lstStyle/>
          <a:p>
            <a:pPr indent="0" lvl="0" marL="0" marR="0" rtl="0" algn="ctr">
              <a:lnSpc>
                <a:spcPct val="112000"/>
              </a:lnSpc>
              <a:spcBef>
                <a:spcPts val="0"/>
              </a:spcBef>
              <a:spcAft>
                <a:spcPts val="0"/>
              </a:spcAft>
              <a:buNone/>
            </a:pPr>
            <a:r>
              <a:rPr b="1" lang="uk" sz="2600">
                <a:solidFill>
                  <a:srgbClr val="F1C232"/>
                </a:solidFill>
                <a:highlight>
                  <a:srgbClr val="000000"/>
                </a:highlight>
              </a:rPr>
              <a:t>2</a:t>
            </a:r>
            <a:r>
              <a:rPr b="1" lang="uk" sz="2600">
                <a:solidFill>
                  <a:srgbClr val="F1C232"/>
                </a:solidFill>
                <a:highlight>
                  <a:srgbClr val="000000"/>
                </a:highlight>
              </a:rPr>
              <a:t> КРОК: ПОЧУТТЯ</a:t>
            </a:r>
            <a:endParaRPr b="1" sz="2600">
              <a:solidFill>
                <a:srgbClr val="F1C232"/>
              </a:solidFill>
              <a:highlight>
                <a:srgbClr val="000000"/>
              </a:highlight>
            </a:endParaRPr>
          </a:p>
          <a:p>
            <a:pPr indent="0" lvl="0" marL="0" marR="0" rtl="0" algn="ctr">
              <a:lnSpc>
                <a:spcPct val="112000"/>
              </a:lnSpc>
              <a:spcBef>
                <a:spcPts val="0"/>
              </a:spcBef>
              <a:spcAft>
                <a:spcPts val="0"/>
              </a:spcAft>
              <a:buNone/>
            </a:pPr>
            <a:r>
              <a:rPr b="1" lang="uk" sz="1800">
                <a:solidFill>
                  <a:schemeClr val="dk1"/>
                </a:solidFill>
              </a:rPr>
              <a:t>Далі потрібно зрозуміти, яку емоцію ви відчуваєте, і назвати її. У спілкуванні люди передають емоції кожен раз, але частіше за все роблять це невербально - без використання слів (мімікою, жестами, інтонацією). Якщо перевести невербальну форму спілкування в вербальну, комунікація стане точніше. Наприклад, коли ви показуєте страх мімікою, людина може не зрозуміти вас або недооцінити серйозність ситуації. Якщо промовити «Я боюся» вголос, співрозмовник вас точно зрозуміє, йому доведеться щось зробити.</a:t>
            </a:r>
            <a:endParaRPr b="1"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